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13716000" cx="24377650"/>
  <p:notesSz cx="6858000" cy="9144000"/>
  <p:embeddedFontLst>
    <p:embeddedFont>
      <p:font typeface="Roboto Thin"/>
      <p:regular r:id="rId50"/>
      <p:bold r:id="rId51"/>
      <p:italic r:id="rId52"/>
      <p:boldItalic r:id="rId53"/>
    </p:embeddedFont>
    <p:embeddedFont>
      <p:font typeface="Roboto Medium"/>
      <p:regular r:id="rId54"/>
      <p:bold r:id="rId55"/>
      <p:italic r:id="rId56"/>
      <p:boldItalic r:id="rId57"/>
    </p:embeddedFont>
    <p:embeddedFont>
      <p:font typeface="Roboto"/>
      <p:regular r:id="rId58"/>
      <p:bold r:id="rId59"/>
      <p:italic r:id="rId60"/>
      <p:boldItalic r:id="rId61"/>
    </p:embeddedFont>
    <p:embeddedFont>
      <p:font typeface="Amatic SC"/>
      <p:regular r:id="rId62"/>
      <p:bold r:id="rId63"/>
    </p:embeddedFont>
    <p:embeddedFont>
      <p:font typeface="Inconsolata"/>
      <p:regular r:id="rId64"/>
      <p:bold r:id="rId65"/>
    </p:embeddedFont>
    <p:embeddedFont>
      <p:font typeface="Poppins"/>
      <p:regular r:id="rId66"/>
      <p:bold r:id="rId67"/>
      <p:italic r:id="rId68"/>
      <p:boldItalic r:id="rId69"/>
    </p:embeddedFont>
    <p:embeddedFont>
      <p:font typeface="Lato Light"/>
      <p:regular r:id="rId70"/>
      <p:bold r:id="rId71"/>
      <p:italic r:id="rId72"/>
      <p:boldItalic r:id="rId73"/>
    </p:embeddedFont>
    <p:embeddedFont>
      <p:font typeface="Poppins Medium"/>
      <p:regular r:id="rId74"/>
      <p:bold r:id="rId75"/>
      <p:italic r:id="rId76"/>
      <p:boldItalic r:id="rId77"/>
    </p:embeddedFont>
    <p:embeddedFont>
      <p:font typeface="Roboto Light"/>
      <p:regular r:id="rId78"/>
      <p:bold r:id="rId79"/>
      <p:italic r:id="rId80"/>
      <p:boldItalic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5AB8B3-BCBF-4548-98EF-8DF1DF90766F}">
  <a:tblStyle styleId="{A25AB8B3-BCBF-4548-98EF-8DF1DF9076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obotoLight-italic.fntdata"/><Relationship Id="rId82" Type="http://schemas.openxmlformats.org/officeDocument/2006/relationships/font" Target="fonts/HelveticaNeue-regular.fntdata"/><Relationship Id="rId81"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atoLight-boldItalic.fntdata"/><Relationship Id="rId72" Type="http://schemas.openxmlformats.org/officeDocument/2006/relationships/font" Target="fonts/LatoLight-italic.fntdata"/><Relationship Id="rId31" Type="http://schemas.openxmlformats.org/officeDocument/2006/relationships/slide" Target="slides/slide23.xml"/><Relationship Id="rId75" Type="http://schemas.openxmlformats.org/officeDocument/2006/relationships/font" Target="fonts/PoppinsMedium-bold.fntdata"/><Relationship Id="rId30" Type="http://schemas.openxmlformats.org/officeDocument/2006/relationships/slide" Target="slides/slide22.xml"/><Relationship Id="rId74" Type="http://schemas.openxmlformats.org/officeDocument/2006/relationships/font" Target="fonts/PoppinsMedium-regular.fntdata"/><Relationship Id="rId33" Type="http://schemas.openxmlformats.org/officeDocument/2006/relationships/slide" Target="slides/slide25.xml"/><Relationship Id="rId77" Type="http://schemas.openxmlformats.org/officeDocument/2006/relationships/font" Target="fonts/PoppinsMedium-boldItalic.fntdata"/><Relationship Id="rId32" Type="http://schemas.openxmlformats.org/officeDocument/2006/relationships/slide" Target="slides/slide24.xml"/><Relationship Id="rId76" Type="http://schemas.openxmlformats.org/officeDocument/2006/relationships/font" Target="fonts/PoppinsMedium-italic.fntdata"/><Relationship Id="rId35" Type="http://schemas.openxmlformats.org/officeDocument/2006/relationships/slide" Target="slides/slide27.xml"/><Relationship Id="rId79" Type="http://schemas.openxmlformats.org/officeDocument/2006/relationships/font" Target="fonts/RobotoLight-bold.fntdata"/><Relationship Id="rId34" Type="http://schemas.openxmlformats.org/officeDocument/2006/relationships/slide" Target="slides/slide26.xml"/><Relationship Id="rId78" Type="http://schemas.openxmlformats.org/officeDocument/2006/relationships/font" Target="fonts/RobotoLight-regular.fntdata"/><Relationship Id="rId71" Type="http://schemas.openxmlformats.org/officeDocument/2006/relationships/font" Target="fonts/LatoLight-bold.fntdata"/><Relationship Id="rId70" Type="http://schemas.openxmlformats.org/officeDocument/2006/relationships/font" Target="fonts/Lat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AmaticSC-regular.fntdata"/><Relationship Id="rId61" Type="http://schemas.openxmlformats.org/officeDocument/2006/relationships/font" Target="fonts/Roboto-boldItalic.fntdata"/><Relationship Id="rId20" Type="http://schemas.openxmlformats.org/officeDocument/2006/relationships/slide" Target="slides/slide12.xml"/><Relationship Id="rId64" Type="http://schemas.openxmlformats.org/officeDocument/2006/relationships/font" Target="fonts/Inconsolata-regular.fntdata"/><Relationship Id="rId63" Type="http://schemas.openxmlformats.org/officeDocument/2006/relationships/font" Target="fonts/AmaticSC-bold.fntdata"/><Relationship Id="rId22" Type="http://schemas.openxmlformats.org/officeDocument/2006/relationships/slide" Target="slides/slide14.xml"/><Relationship Id="rId66" Type="http://schemas.openxmlformats.org/officeDocument/2006/relationships/font" Target="fonts/Poppins-regular.fntdata"/><Relationship Id="rId21" Type="http://schemas.openxmlformats.org/officeDocument/2006/relationships/slide" Target="slides/slide13.xml"/><Relationship Id="rId65" Type="http://schemas.openxmlformats.org/officeDocument/2006/relationships/font" Target="fonts/Inconsolata-bold.fntdata"/><Relationship Id="rId24" Type="http://schemas.openxmlformats.org/officeDocument/2006/relationships/slide" Target="slides/slide16.xml"/><Relationship Id="rId68" Type="http://schemas.openxmlformats.org/officeDocument/2006/relationships/font" Target="fonts/Poppins-italic.fntdata"/><Relationship Id="rId23" Type="http://schemas.openxmlformats.org/officeDocument/2006/relationships/slide" Target="slides/slide15.xml"/><Relationship Id="rId67" Type="http://schemas.openxmlformats.org/officeDocument/2006/relationships/font" Target="fonts/Poppins-bold.fntdata"/><Relationship Id="rId60" Type="http://schemas.openxmlformats.org/officeDocument/2006/relationships/font" Target="fonts/Roboto-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bold.fntdata"/><Relationship Id="rId50" Type="http://schemas.openxmlformats.org/officeDocument/2006/relationships/font" Target="fonts/RobotoThin-regular.fntdata"/><Relationship Id="rId53" Type="http://schemas.openxmlformats.org/officeDocument/2006/relationships/font" Target="fonts/RobotoThin-boldItalic.fntdata"/><Relationship Id="rId52" Type="http://schemas.openxmlformats.org/officeDocument/2006/relationships/font" Target="fonts/RobotoThin-italic.fntdata"/><Relationship Id="rId11" Type="http://schemas.openxmlformats.org/officeDocument/2006/relationships/slide" Target="slides/slide3.xml"/><Relationship Id="rId55" Type="http://schemas.openxmlformats.org/officeDocument/2006/relationships/font" Target="fonts/RobotoMedium-bold.fntdata"/><Relationship Id="rId10" Type="http://schemas.openxmlformats.org/officeDocument/2006/relationships/slide" Target="slides/slide2.xml"/><Relationship Id="rId54" Type="http://schemas.openxmlformats.org/officeDocument/2006/relationships/font" Target="fonts/RobotoMedium-regular.fntdata"/><Relationship Id="rId13" Type="http://schemas.openxmlformats.org/officeDocument/2006/relationships/slide" Target="slides/slide5.xml"/><Relationship Id="rId57" Type="http://schemas.openxmlformats.org/officeDocument/2006/relationships/font" Target="fonts/RobotoMedium-boldItalic.fntdata"/><Relationship Id="rId12" Type="http://schemas.openxmlformats.org/officeDocument/2006/relationships/slide" Target="slides/slide4.xml"/><Relationship Id="rId56" Type="http://schemas.openxmlformats.org/officeDocument/2006/relationships/font" Target="fonts/RobotoMedium-italic.fntdata"/><Relationship Id="rId15" Type="http://schemas.openxmlformats.org/officeDocument/2006/relationships/slide" Target="slides/slide7.xml"/><Relationship Id="rId59" Type="http://schemas.openxmlformats.org/officeDocument/2006/relationships/font" Target="fonts/Roboto-bold.fntdata"/><Relationship Id="rId14" Type="http://schemas.openxmlformats.org/officeDocument/2006/relationships/slide" Target="slides/slide6.xml"/><Relationship Id="rId58" Type="http://schemas.openxmlformats.org/officeDocument/2006/relationships/font" Target="fonts/Roboto-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454ada6e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454ada6ee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g1454ada6ee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454ada6ee9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454ada6ee9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g1454ada6ee9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454ada6ee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454ada6ee9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g1454ada6ee9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454ada6ee9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454ada6ee9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g1454ada6ee9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1" name="Google Shape;1521;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1454ada6ee9_5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1454ada6ee9_5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g1454ada6ee9_5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1454ada6ee9_5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1454ada6ee9_5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9" name="Google Shape;1569;g1454ada6ee9_5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4519a8d6f3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4519a8d6f3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8" name="Google Shape;1578;g14519a8d6f3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454ada6ee9_5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454ada6ee9_5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7" name="Google Shape;1587;g1454ada6ee9_5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454ada6ee9_5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454ada6ee9_5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g1454ada6ee9_5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Note: All the graphs </a:t>
            </a:r>
            <a:r>
              <a:rPr lang="en-US"/>
              <a:t>agreed</a:t>
            </a:r>
            <a:r>
              <a:rPr lang="en-US"/>
              <a:t> with each other (bar and line) though the line graph was better for seeing times attacks </a:t>
            </a:r>
            <a:r>
              <a:rPr lang="en-US"/>
              <a:t>occurred</a:t>
            </a:r>
            <a:r>
              <a:rPr lang="en-US"/>
              <a:t> </a:t>
            </a:r>
            <a:r>
              <a:rPr lang="en-US"/>
              <a:t>throughout</a:t>
            </a:r>
            <a:r>
              <a:rPr lang="en-US"/>
              <a:t> the the day.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might need to do more with detecting suspicious activity in </a:t>
            </a:r>
            <a:r>
              <a:rPr lang="en-US"/>
              <a:t>referrer</a:t>
            </a:r>
            <a:r>
              <a:rPr lang="en-US"/>
              <a:t> domains. Modifications to our report require further research.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50">
                <a:highlight>
                  <a:srgbClr val="FFFFFF"/>
                </a:highlight>
                <a:latin typeface="Arial"/>
                <a:ea typeface="Arial"/>
                <a:cs typeface="Arial"/>
                <a:sym typeface="Arial"/>
              </a:rPr>
              <a:t>Scenario: logs by severity over time.</a:t>
            </a:r>
            <a:endParaRPr sz="1150">
              <a:highlight>
                <a:srgbClr val="FFFFFF"/>
              </a:highlight>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50">
                <a:highlight>
                  <a:srgbClr val="FFFFFF"/>
                </a:highlight>
                <a:latin typeface="Arial"/>
                <a:ea typeface="Arial"/>
                <a:cs typeface="Arial"/>
                <a:sym typeface="Arial"/>
              </a:rPr>
              <a:t>They are used for data optimization and collection process. To increase efficiency.</a:t>
            </a:r>
            <a:endParaRPr sz="115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50">
                <a:highlight>
                  <a:srgbClr val="FFFFFF"/>
                </a:highlight>
                <a:latin typeface="Arial"/>
                <a:ea typeface="Arial"/>
                <a:cs typeface="Arial"/>
                <a:sym typeface="Arial"/>
              </a:rPr>
              <a:t>Add-ons typically enhance the data from any source and create a rich data set.</a:t>
            </a:r>
            <a:endParaRPr sz="115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50">
                <a:highlight>
                  <a:srgbClr val="FFFFFF"/>
                </a:highlight>
                <a:latin typeface="Arial"/>
                <a:ea typeface="Arial"/>
                <a:cs typeface="Arial"/>
                <a:sym typeface="Arial"/>
              </a:rPr>
              <a:t>Add on is something that helps the Splunk platform in an extended format. These tasks can be worked out with the help of add on available in the Splunk platform</a:t>
            </a:r>
            <a:endParaRPr sz="115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50">
                <a:highlight>
                  <a:srgbClr val="FFFFFF"/>
                </a:highlight>
                <a:latin typeface="Arial"/>
                <a:ea typeface="Arial"/>
                <a:cs typeface="Arial"/>
                <a:sym typeface="Arial"/>
              </a:rPr>
              <a:t>They can consume data from 100s of different sources.</a:t>
            </a:r>
            <a:endParaRPr sz="115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50">
                <a:highlight>
                  <a:srgbClr val="FFFFFF"/>
                </a:highlight>
                <a:latin typeface="Arial"/>
                <a:ea typeface="Arial"/>
                <a:cs typeface="Arial"/>
                <a:sym typeface="Arial"/>
              </a:rPr>
              <a:t>They can automatically select, identify, and tag fields.</a:t>
            </a:r>
            <a:endParaRPr sz="115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50">
                <a:highlight>
                  <a:srgbClr val="FFFFFF"/>
                </a:highlight>
                <a:latin typeface="Arial"/>
                <a:ea typeface="Arial"/>
                <a:cs typeface="Arial"/>
                <a:sym typeface="Arial"/>
              </a:rPr>
              <a:t>Helpful in terms of enriching the data from different information sources </a:t>
            </a:r>
            <a:endParaRPr sz="1150">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9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5.png"/><Relationship Id="rId4" Type="http://schemas.openxmlformats.org/officeDocument/2006/relationships/image" Target="../media/image9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7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4.png"/><Relationship Id="rId4" Type="http://schemas.openxmlformats.org/officeDocument/2006/relationships/image" Target="../media/image10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8.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1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8.png"/><Relationship Id="rId4" Type="http://schemas.openxmlformats.org/officeDocument/2006/relationships/image" Target="../media/image1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0.xml"/><Relationship Id="rId3" Type="http://schemas.openxmlformats.org/officeDocument/2006/relationships/image" Target="../media/image1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491489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19" name="Google Shape;1319;p83"/>
          <p:cNvSpPr txBox="1"/>
          <p:nvPr/>
        </p:nvSpPr>
        <p:spPr>
          <a:xfrm>
            <a:off x="2245325" y="6842850"/>
            <a:ext cx="19887000" cy="12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5200">
                <a:solidFill>
                  <a:schemeClr val="dk1"/>
                </a:solidFill>
                <a:latin typeface="Roboto"/>
                <a:ea typeface="Roboto"/>
                <a:cs typeface="Roboto"/>
                <a:sym typeface="Roboto"/>
              </a:rPr>
              <a:t>by: [Nashwa Elshaarawy, Daniel Kmetz, Betty Ronoh, Josh Welch,]</a:t>
            </a:r>
            <a:endParaRPr sz="5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6" name="Google Shape;1396;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7" name="Google Shape;1397;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8" name="Google Shape;1398;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4" name="Google Shape;1404;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5" name="Google Shape;1405;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6" name="Google Shape;1406;p93"/>
          <p:cNvGraphicFramePr/>
          <p:nvPr/>
        </p:nvGraphicFramePr>
        <p:xfrm>
          <a:off x="1296213" y="3722900"/>
          <a:ext cx="3000000" cy="3000000"/>
        </p:xfrm>
        <a:graphic>
          <a:graphicData uri="http://schemas.openxmlformats.org/drawingml/2006/table">
            <a:tbl>
              <a:tblPr>
                <a:noFill/>
                <a:tableStyleId>{A25AB8B3-BCBF-4548-98EF-8DF1DF90766F}</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000">
                          <a:latin typeface="Roboto"/>
                          <a:ea typeface="Roboto"/>
                          <a:cs typeface="Roboto"/>
                          <a:sym typeface="Roboto"/>
                        </a:rPr>
                        <a:t>ID Number Associated with Specific Signature</a:t>
                      </a:r>
                      <a:endParaRPr sz="40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the ID number associated with the specific signature for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Logs Severity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to quickly understand the severity levels of the Windows logs being viewed.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 and Failure - Windows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will show if there is a suspicious level of failed activities on their server.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3" name="Google Shape;1413;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5" name="Google Shape;1415;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16" name="Google Shape;1416;p94"/>
          <p:cNvPicPr preferRelativeResize="0"/>
          <p:nvPr/>
        </p:nvPicPr>
        <p:blipFill>
          <a:blip r:embed="rId3">
            <a:alphaModFix/>
          </a:blip>
          <a:stretch>
            <a:fillRect/>
          </a:stretch>
        </p:blipFill>
        <p:spPr>
          <a:xfrm>
            <a:off x="0" y="1828750"/>
            <a:ext cx="24377650" cy="1098703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Images of Reports—Windows</a:t>
            </a:r>
            <a:endParaRPr>
              <a:solidFill>
                <a:schemeClr val="dk1"/>
              </a:solidFill>
            </a:endParaRPr>
          </a:p>
          <a:p>
            <a:pPr indent="0" lvl="0" marL="0" rtl="0" algn="l">
              <a:spcBef>
                <a:spcPts val="0"/>
              </a:spcBef>
              <a:spcAft>
                <a:spcPts val="0"/>
              </a:spcAft>
              <a:buNone/>
            </a:pPr>
            <a:r>
              <a:t/>
            </a:r>
            <a:endParaRPr/>
          </a:p>
        </p:txBody>
      </p:sp>
      <p:sp>
        <p:nvSpPr>
          <p:cNvPr id="1423" name="Google Shape;1423;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4" name="Google Shape;1424;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5" name="Google Shape;1425;p95"/>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26" name="Google Shape;1426;p95"/>
          <p:cNvPicPr preferRelativeResize="0"/>
          <p:nvPr/>
        </p:nvPicPr>
        <p:blipFill>
          <a:blip r:embed="rId3">
            <a:alphaModFix/>
          </a:blip>
          <a:stretch>
            <a:fillRect/>
          </a:stretch>
        </p:blipFill>
        <p:spPr>
          <a:xfrm>
            <a:off x="130500" y="1877775"/>
            <a:ext cx="24247149" cy="1134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Images of Reports—Windows</a:t>
            </a:r>
            <a:endParaRPr>
              <a:solidFill>
                <a:schemeClr val="dk1"/>
              </a:solidFill>
            </a:endParaRPr>
          </a:p>
          <a:p>
            <a:pPr indent="0" lvl="0" marL="0" rtl="0" algn="l">
              <a:spcBef>
                <a:spcPts val="0"/>
              </a:spcBef>
              <a:spcAft>
                <a:spcPts val="0"/>
              </a:spcAft>
              <a:buNone/>
            </a:pPr>
            <a:r>
              <a:t/>
            </a:r>
            <a:endParaRPr/>
          </a:p>
        </p:txBody>
      </p:sp>
      <p:sp>
        <p:nvSpPr>
          <p:cNvPr id="1433" name="Google Shape;143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4" name="Google Shape;1434;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35" name="Google Shape;1435;p96"/>
          <p:cNvPicPr preferRelativeResize="0"/>
          <p:nvPr/>
        </p:nvPicPr>
        <p:blipFill>
          <a:blip r:embed="rId3">
            <a:alphaModFix/>
          </a:blip>
          <a:stretch>
            <a:fillRect/>
          </a:stretch>
        </p:blipFill>
        <p:spPr>
          <a:xfrm>
            <a:off x="475" y="1905000"/>
            <a:ext cx="24220250" cy="1117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1" name="Google Shape;144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3" name="Google Shape;1443;p97"/>
          <p:cNvGraphicFramePr/>
          <p:nvPr/>
        </p:nvGraphicFramePr>
        <p:xfrm>
          <a:off x="1296213" y="3863700"/>
          <a:ext cx="3000000" cy="3000000"/>
        </p:xfrm>
        <a:graphic>
          <a:graphicData uri="http://schemas.openxmlformats.org/drawingml/2006/table">
            <a:tbl>
              <a:tblPr>
                <a:noFill/>
                <a:tableStyleId>{A25AB8B3-BCBF-4548-98EF-8DF1DF90766F}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of suspicious activity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Threshold of failed Windows Activity reach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4" name="Google Shape;1444;p97"/>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The average amount of failed Windows activity averaged around 6 to establish our baseline yet never got close to 12. Failures exceeding 12 would certainly indicate suspicious activity.</a:t>
            </a:r>
            <a:endParaRPr b="1"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0" name="Google Shape;1450;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1" name="Google Shape;1451;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2" name="Google Shape;1452;p98"/>
          <p:cNvGraphicFramePr/>
          <p:nvPr/>
        </p:nvGraphicFramePr>
        <p:xfrm>
          <a:off x="1296213" y="3863700"/>
          <a:ext cx="3000000" cy="3000000"/>
        </p:xfrm>
        <a:graphic>
          <a:graphicData uri="http://schemas.openxmlformats.org/drawingml/2006/table">
            <a:tbl>
              <a:tblPr>
                <a:noFill/>
                <a:tableStyleId>{A25AB8B3-BCBF-4548-98EF-8DF1DF90766F}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Account </a:t>
                      </a:r>
                      <a:r>
                        <a:rPr lang="en-US" sz="4400">
                          <a:latin typeface="Roboto"/>
                          <a:ea typeface="Roboto"/>
                          <a:cs typeface="Roboto"/>
                          <a:sym typeface="Roboto"/>
                        </a:rPr>
                        <a:t>Successfully</a:t>
                      </a:r>
                      <a:r>
                        <a:rPr lang="en-US" sz="4400">
                          <a:latin typeface="Roboto"/>
                          <a:ea typeface="Roboto"/>
                          <a:cs typeface="Roboto"/>
                          <a:sym typeface="Roboto"/>
                        </a:rPr>
                        <a:t> </a:t>
                      </a:r>
                      <a:r>
                        <a:rPr lang="en-US" sz="4400">
                          <a:latin typeface="Roboto"/>
                          <a:ea typeface="Roboto"/>
                          <a:cs typeface="Roboto"/>
                          <a:sym typeface="Roboto"/>
                        </a:rPr>
                        <a:t>Logged 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Threshold of Successful Logged on by Account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3" name="Google Shape;1453;p98"/>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b="1" lang="en-US" sz="4200">
                <a:solidFill>
                  <a:schemeClr val="dk1"/>
                </a:solidFill>
              </a:rPr>
              <a:t>The average amount of failed Windows activity averaged around 12 to establish our baseline yet never got close to 30. Failures exceeding 30 would certainly indicate suspicious activity.</a:t>
            </a:r>
            <a:endParaRPr b="1" sz="4200">
              <a:solidFill>
                <a:schemeClr val="dk1"/>
              </a:solidFill>
            </a:endParaRPr>
          </a:p>
          <a:p>
            <a:pPr indent="0" lvl="0" marL="0" rtl="0" algn="l">
              <a:spcBef>
                <a:spcPts val="0"/>
              </a:spcBef>
              <a:spcAft>
                <a:spcPts val="0"/>
              </a:spcAft>
              <a:buNone/>
            </a:pPr>
            <a:r>
              <a:t/>
            </a:r>
            <a:endParaRPr b="1"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9" name="Google Shape;1459;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0" name="Google Shape;1460;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1" name="Google Shape;1461;p99"/>
          <p:cNvGraphicFramePr/>
          <p:nvPr/>
        </p:nvGraphicFramePr>
        <p:xfrm>
          <a:off x="1296213" y="3863700"/>
          <a:ext cx="3000000" cy="3000000"/>
        </p:xfrm>
        <a:graphic>
          <a:graphicData uri="http://schemas.openxmlformats.org/drawingml/2006/table">
            <a:tbl>
              <a:tblPr>
                <a:noFill/>
                <a:tableStyleId>{A25AB8B3-BCBF-4548-98EF-8DF1DF90766F}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Deleted User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Threshold of Deleted User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2" name="Google Shape;1462;p99"/>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 baseline of 13 seemed on par with a “normal” hour. Exceeding 50 would raise suspicion levels and indicate a problem.</a:t>
            </a:r>
            <a:endParaRPr b="1"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69" name="Google Shape;1469;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0" name="Google Shape;1470;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71" name="Google Shape;1471;p100"/>
          <p:cNvPicPr preferRelativeResize="0"/>
          <p:nvPr/>
        </p:nvPicPr>
        <p:blipFill>
          <a:blip r:embed="rId3">
            <a:alphaModFix/>
          </a:blip>
          <a:stretch>
            <a:fillRect/>
          </a:stretch>
        </p:blipFill>
        <p:spPr>
          <a:xfrm>
            <a:off x="0" y="1755225"/>
            <a:ext cx="24166275" cy="8492725"/>
          </a:xfrm>
          <a:prstGeom prst="rect">
            <a:avLst/>
          </a:prstGeom>
          <a:noFill/>
          <a:ln>
            <a:noFill/>
          </a:ln>
        </p:spPr>
      </p:pic>
      <p:pic>
        <p:nvPicPr>
          <p:cNvPr id="1472" name="Google Shape;1472;p100"/>
          <p:cNvPicPr preferRelativeResize="0"/>
          <p:nvPr/>
        </p:nvPicPr>
        <p:blipFill>
          <a:blip r:embed="rId4">
            <a:alphaModFix/>
          </a:blip>
          <a:stretch>
            <a:fillRect/>
          </a:stretch>
        </p:blipFill>
        <p:spPr>
          <a:xfrm>
            <a:off x="-32800" y="10312975"/>
            <a:ext cx="24443100" cy="340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Dashboards—Windows</a:t>
            </a:r>
            <a:endParaRPr>
              <a:solidFill>
                <a:schemeClr val="dk1"/>
              </a:solidFill>
            </a:endParaRPr>
          </a:p>
          <a:p>
            <a:pPr indent="0" lvl="0" marL="0" rtl="0" algn="l">
              <a:spcBef>
                <a:spcPts val="0"/>
              </a:spcBef>
              <a:spcAft>
                <a:spcPts val="0"/>
              </a:spcAft>
              <a:buNone/>
            </a:pPr>
            <a:r>
              <a:t/>
            </a:r>
            <a:endParaRPr/>
          </a:p>
        </p:txBody>
      </p:sp>
      <p:sp>
        <p:nvSpPr>
          <p:cNvPr id="1479" name="Google Shape;1479;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0" name="Google Shape;1480;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1" name="Google Shape;1481;p101"/>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82" name="Google Shape;1482;p101"/>
          <p:cNvPicPr preferRelativeResize="0"/>
          <p:nvPr/>
        </p:nvPicPr>
        <p:blipFill>
          <a:blip r:embed="rId3">
            <a:alphaModFix/>
          </a:blip>
          <a:stretch>
            <a:fillRect/>
          </a:stretch>
        </p:blipFill>
        <p:spPr>
          <a:xfrm>
            <a:off x="275725" y="1823350"/>
            <a:ext cx="23826050" cy="1009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6" name="Google Shape;1326;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7" name="Google Shape;1327;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8" name="Google Shape;1328;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9" name="Google Shape;1329;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30" name="Google Shape;1330;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1" name="Google Shape;1331;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89" name="Google Shape;1489;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0" name="Google Shape;1490;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91" name="Google Shape;1491;p102"/>
          <p:cNvPicPr preferRelativeResize="0"/>
          <p:nvPr/>
        </p:nvPicPr>
        <p:blipFill>
          <a:blip r:embed="rId3">
            <a:alphaModFix/>
          </a:blip>
          <a:stretch>
            <a:fillRect/>
          </a:stretch>
        </p:blipFill>
        <p:spPr>
          <a:xfrm>
            <a:off x="0" y="6882950"/>
            <a:ext cx="24377650" cy="6832925"/>
          </a:xfrm>
          <a:prstGeom prst="rect">
            <a:avLst/>
          </a:prstGeom>
          <a:noFill/>
          <a:ln>
            <a:noFill/>
          </a:ln>
        </p:spPr>
      </p:pic>
      <p:pic>
        <p:nvPicPr>
          <p:cNvPr id="1492" name="Google Shape;1492;p102"/>
          <p:cNvPicPr preferRelativeResize="0"/>
          <p:nvPr/>
        </p:nvPicPr>
        <p:blipFill>
          <a:blip r:embed="rId4">
            <a:alphaModFix/>
          </a:blip>
          <a:stretch>
            <a:fillRect/>
          </a:stretch>
        </p:blipFill>
        <p:spPr>
          <a:xfrm>
            <a:off x="-32800" y="1868975"/>
            <a:ext cx="24377650" cy="490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pic>
        <p:nvPicPr>
          <p:cNvPr id="1497" name="Google Shape;1497;p10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98" name="Google Shape;1498;p10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9" name="Google Shape;1499;p10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0" name="Google Shape;1500;p10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06" name="Google Shape;1506;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7" name="Google Shape;1507;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8" name="Google Shape;1508;p104"/>
          <p:cNvGraphicFramePr/>
          <p:nvPr/>
        </p:nvGraphicFramePr>
        <p:xfrm>
          <a:off x="1296213" y="3825300"/>
          <a:ext cx="3000000" cy="3000000"/>
        </p:xfrm>
        <a:graphic>
          <a:graphicData uri="http://schemas.openxmlformats.org/drawingml/2006/table">
            <a:tbl>
              <a:tblPr>
                <a:noFill/>
                <a:tableStyleId>{A25AB8B3-BCBF-4548-98EF-8DF1DF90766F}</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will provide insight into the type of HTTP activity being requested against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the top 10 domains that refer to VSI’s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Count of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the count of each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Images of Reports—Apache</a:t>
            </a:r>
            <a:endParaRPr/>
          </a:p>
        </p:txBody>
      </p:sp>
      <p:sp>
        <p:nvSpPr>
          <p:cNvPr id="1515" name="Google Shape;1515;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6" name="Google Shape;1516;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17" name="Google Shape;1517;p105"/>
          <p:cNvPicPr preferRelativeResize="0"/>
          <p:nvPr/>
        </p:nvPicPr>
        <p:blipFill>
          <a:blip r:embed="rId3">
            <a:alphaModFix/>
          </a:blip>
          <a:stretch>
            <a:fillRect/>
          </a:stretch>
        </p:blipFill>
        <p:spPr>
          <a:xfrm>
            <a:off x="32650" y="1645925"/>
            <a:ext cx="24377651" cy="11970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24" name="Google Shape;1524;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5" name="Google Shape;1525;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26" name="Google Shape;1526;p10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27" name="Google Shape;1527;p106"/>
          <p:cNvPicPr preferRelativeResize="0"/>
          <p:nvPr/>
        </p:nvPicPr>
        <p:blipFill>
          <a:blip r:embed="rId3">
            <a:alphaModFix/>
          </a:blip>
          <a:stretch>
            <a:fillRect/>
          </a:stretch>
        </p:blipFill>
        <p:spPr>
          <a:xfrm>
            <a:off x="-75" y="1770600"/>
            <a:ext cx="24377652" cy="1194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Images of Reports—Apache</a:t>
            </a:r>
            <a:endParaRPr/>
          </a:p>
        </p:txBody>
      </p:sp>
      <p:sp>
        <p:nvSpPr>
          <p:cNvPr id="1534" name="Google Shape;1534;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5" name="Google Shape;1535;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36" name="Google Shape;1536;p107"/>
          <p:cNvPicPr preferRelativeResize="0"/>
          <p:nvPr/>
        </p:nvPicPr>
        <p:blipFill>
          <a:blip r:embed="rId3">
            <a:alphaModFix/>
          </a:blip>
          <a:stretch>
            <a:fillRect/>
          </a:stretch>
        </p:blipFill>
        <p:spPr>
          <a:xfrm>
            <a:off x="0" y="1507351"/>
            <a:ext cx="24377652" cy="1220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42" name="Google Shape;1542;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3" name="Google Shape;1543;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4" name="Google Shape;1544;p108"/>
          <p:cNvGraphicFramePr/>
          <p:nvPr/>
        </p:nvGraphicFramePr>
        <p:xfrm>
          <a:off x="1296213" y="3863700"/>
          <a:ext cx="3000000" cy="3000000"/>
        </p:xfrm>
        <a:graphic>
          <a:graphicData uri="http://schemas.openxmlformats.org/drawingml/2006/table">
            <a:tbl>
              <a:tblPr>
                <a:noFill/>
                <a:tableStyleId>{A25AB8B3-BCBF-4548-98EF-8DF1DF90766F}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non-USA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if the hourly activity from any country besides the United States exceeds the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170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5" name="Google Shape;1545;p108"/>
          <p:cNvSpPr txBox="1"/>
          <p:nvPr/>
        </p:nvSpPr>
        <p:spPr>
          <a:xfrm>
            <a:off x="2796500" y="9254350"/>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120 events in a hour seemed standard in the logs, yet exceeding 170 seemed unlikely on a normal day. Seeing any number of events greater than the threshold would indicate issues.</a:t>
            </a:r>
            <a:endParaRPr b="1"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51" name="Google Shape;1551;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2" name="Google Shape;1552;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53" name="Google Shape;1553;p109"/>
          <p:cNvGraphicFramePr/>
          <p:nvPr/>
        </p:nvGraphicFramePr>
        <p:xfrm>
          <a:off x="1296213" y="3863700"/>
          <a:ext cx="3000000" cy="3000000"/>
        </p:xfrm>
        <a:graphic>
          <a:graphicData uri="http://schemas.openxmlformats.org/drawingml/2006/table">
            <a:tbl>
              <a:tblPr>
                <a:noFill/>
                <a:tableStyleId>{A25AB8B3-BCBF-4548-98EF-8DF1DF90766F}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HTTP POST 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if the hourly count of the HTTP POST method exceeds the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4" name="Google Shape;1554;p109"/>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Most events per hour hovered between 1 and 4 and never surpassed 7. A threshold of 12 seemed like a number that would be out of reach of “normal” </a:t>
            </a:r>
            <a:r>
              <a:rPr b="1" lang="en-US" sz="4200"/>
              <a:t>hourly</a:t>
            </a:r>
            <a:r>
              <a:rPr b="1" lang="en-US" sz="4200"/>
              <a:t> events but small enough to catch malicious </a:t>
            </a:r>
            <a:r>
              <a:rPr b="1" lang="en-US" sz="4200"/>
              <a:t>activity</a:t>
            </a:r>
            <a:r>
              <a:rPr b="1" lang="en-US" sz="4200"/>
              <a:t>.</a:t>
            </a:r>
            <a:endParaRPr b="1"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61" name="Google Shape;1561;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2" name="Google Shape;1562;p11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63" name="Google Shape;1563;p11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64" name="Google Shape;1564;p110"/>
          <p:cNvPicPr preferRelativeResize="0"/>
          <p:nvPr/>
        </p:nvPicPr>
        <p:blipFill>
          <a:blip r:embed="rId3">
            <a:alphaModFix/>
          </a:blip>
          <a:stretch>
            <a:fillRect/>
          </a:stretch>
        </p:blipFill>
        <p:spPr>
          <a:xfrm>
            <a:off x="0" y="1839250"/>
            <a:ext cx="24377650" cy="5367875"/>
          </a:xfrm>
          <a:prstGeom prst="rect">
            <a:avLst/>
          </a:prstGeom>
          <a:noFill/>
          <a:ln>
            <a:noFill/>
          </a:ln>
        </p:spPr>
      </p:pic>
      <p:pic>
        <p:nvPicPr>
          <p:cNvPr id="1565" name="Google Shape;1565;p110"/>
          <p:cNvPicPr preferRelativeResize="0"/>
          <p:nvPr/>
        </p:nvPicPr>
        <p:blipFill>
          <a:blip r:embed="rId4">
            <a:alphaModFix/>
          </a:blip>
          <a:stretch>
            <a:fillRect/>
          </a:stretch>
        </p:blipFill>
        <p:spPr>
          <a:xfrm>
            <a:off x="-32800" y="7207125"/>
            <a:ext cx="24222825" cy="650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11"/>
          <p:cNvSpPr txBox="1"/>
          <p:nvPr>
            <p:ph type="title"/>
          </p:nvPr>
        </p:nvSpPr>
        <p:spPr>
          <a:xfrm>
            <a:off x="-25" y="0"/>
            <a:ext cx="243777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Dashboards—Apache</a:t>
            </a:r>
            <a:endParaRPr/>
          </a:p>
        </p:txBody>
      </p:sp>
      <p:sp>
        <p:nvSpPr>
          <p:cNvPr id="1572" name="Google Shape;1572;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3" name="Google Shape;1573;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74" name="Google Shape;1574;p111"/>
          <p:cNvPicPr preferRelativeResize="0"/>
          <p:nvPr/>
        </p:nvPicPr>
        <p:blipFill>
          <a:blip r:embed="rId3">
            <a:alphaModFix/>
          </a:blip>
          <a:stretch>
            <a:fillRect/>
          </a:stretch>
        </p:blipFill>
        <p:spPr>
          <a:xfrm>
            <a:off x="0" y="1787675"/>
            <a:ext cx="24377700" cy="1192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pic>
        <p:nvPicPr>
          <p:cNvPr id="1336" name="Google Shape;1336;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7" name="Google Shape;1337;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8" name="Google Shape;1338;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9" name="Google Shape;1339;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81" name="Google Shape;1581;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2" name="Google Shape;1582;p11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83" name="Google Shape;1583;p112"/>
          <p:cNvPicPr preferRelativeResize="0"/>
          <p:nvPr/>
        </p:nvPicPr>
        <p:blipFill>
          <a:blip r:embed="rId3">
            <a:alphaModFix/>
          </a:blip>
          <a:stretch>
            <a:fillRect/>
          </a:stretch>
        </p:blipFill>
        <p:spPr>
          <a:xfrm>
            <a:off x="-32725" y="1745675"/>
            <a:ext cx="24443099" cy="1136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90" name="Google Shape;1590;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1" name="Google Shape;1591;p11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92" name="Google Shape;1592;p113"/>
          <p:cNvPicPr preferRelativeResize="0"/>
          <p:nvPr/>
        </p:nvPicPr>
        <p:blipFill>
          <a:blip r:embed="rId3">
            <a:alphaModFix/>
          </a:blip>
          <a:stretch>
            <a:fillRect/>
          </a:stretch>
        </p:blipFill>
        <p:spPr>
          <a:xfrm>
            <a:off x="-32800" y="1792900"/>
            <a:ext cx="24377650" cy="11923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99" name="Google Shape;1599;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0" name="Google Shape;1600;p11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601" name="Google Shape;1601;p114"/>
          <p:cNvPicPr preferRelativeResize="0"/>
          <p:nvPr/>
        </p:nvPicPr>
        <p:blipFill>
          <a:blip r:embed="rId3">
            <a:alphaModFix/>
          </a:blip>
          <a:stretch>
            <a:fillRect/>
          </a:stretch>
        </p:blipFill>
        <p:spPr>
          <a:xfrm>
            <a:off x="0" y="1722825"/>
            <a:ext cx="24377650" cy="1199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pic>
        <p:nvPicPr>
          <p:cNvPr id="1606" name="Google Shape;1606;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07" name="Google Shape;1607;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08" name="Google Shape;1608;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09" name="Google Shape;1609;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15" name="Google Shape;1615;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6" name="Google Shape;1616;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of</a:t>
            </a:r>
            <a:r>
              <a:rPr lang="en-US" sz="4400">
                <a:solidFill>
                  <a:schemeClr val="dk1"/>
                </a:solidFill>
              </a:rPr>
              <a:t> findings from analyzing Windows attack logs.</a:t>
            </a:r>
            <a:endParaRPr sz="4400">
              <a:solidFill>
                <a:schemeClr val="dk1"/>
              </a:solidFill>
            </a:endParaRPr>
          </a:p>
          <a:p>
            <a:pPr indent="0" lvl="0" marL="0" rtl="0" algn="l">
              <a:lnSpc>
                <a:spcPct val="115000"/>
              </a:lnSpc>
              <a:spcBef>
                <a:spcPts val="1200"/>
              </a:spcBef>
              <a:spcAft>
                <a:spcPts val="0"/>
              </a:spcAft>
              <a:buNone/>
            </a:pPr>
            <a:r>
              <a:rPr lang="en-US" sz="4400">
                <a:solidFill>
                  <a:schemeClr val="dk1"/>
                </a:solidFill>
              </a:rPr>
              <a:t>-Windows attack system had more severity levels in the “high” category than almost 95% “informational” that was seen before the attack. Also noted more successes than failures after the attack. Alert analysis indicated suspicious volume of failed activity.</a:t>
            </a:r>
            <a:endParaRPr sz="4400">
              <a:solidFill>
                <a:schemeClr val="dk1"/>
              </a:solidFill>
            </a:endParaRPr>
          </a:p>
          <a:p>
            <a:pPr indent="0" lvl="0" marL="0" rtl="0" algn="l">
              <a:lnSpc>
                <a:spcPct val="115000"/>
              </a:lnSpc>
              <a:spcBef>
                <a:spcPts val="1200"/>
              </a:spcBef>
              <a:spcAft>
                <a:spcPts val="0"/>
              </a:spcAft>
              <a:buNone/>
            </a:pPr>
            <a:r>
              <a:rPr lang="en-US" sz="4400">
                <a:solidFill>
                  <a:schemeClr val="dk1"/>
                </a:solidFill>
              </a:rPr>
              <a:t>-Failed logins -35 events occurred 8am on 3/25/2020. Threshold was exceeded. No changes are recommended.</a:t>
            </a:r>
            <a:endParaRPr sz="4400">
              <a:solidFill>
                <a:schemeClr val="dk1"/>
              </a:solidFill>
            </a:endParaRPr>
          </a:p>
          <a:p>
            <a:pPr indent="0" lvl="0" marL="0" rtl="0" algn="l">
              <a:lnSpc>
                <a:spcPct val="115000"/>
              </a:lnSpc>
              <a:spcBef>
                <a:spcPts val="1200"/>
              </a:spcBef>
              <a:spcAft>
                <a:spcPts val="0"/>
              </a:spcAft>
              <a:buNone/>
            </a:pPr>
            <a:r>
              <a:rPr lang="en-US" sz="4400">
                <a:solidFill>
                  <a:schemeClr val="dk1"/>
                </a:solidFill>
              </a:rPr>
              <a:t>-Successful logins- suspicious volumes of successful logins detected</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196 events detected in 1 hour;primary user logging in-user_J, occurred on 3/25/2020 at 11am.</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Alert set exceeded threshold of 10 set.</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 change in threshold is recommended from 10 to 25</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22" name="Google Shape;1622;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3" name="Google Shape;1623;p11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a:t>
            </a:r>
            <a:r>
              <a:rPr lang="en-US" sz="4400">
                <a:solidFill>
                  <a:schemeClr val="dk1"/>
                </a:solidFill>
              </a:rPr>
              <a:t>Alert analysis indicated suspicious volume of failed activity.</a:t>
            </a:r>
            <a:endParaRPr sz="4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4400">
                <a:solidFill>
                  <a:schemeClr val="dk1"/>
                </a:solidFill>
              </a:rPr>
              <a:t>Deleted account</a:t>
            </a:r>
            <a:endParaRPr sz="44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4400">
                <a:solidFill>
                  <a:schemeClr val="dk1"/>
                </a:solidFill>
              </a:rPr>
              <a:t>-No suspicious volume of deleted accounts. Threshold was set to &gt;25.</a:t>
            </a:r>
            <a:endParaRPr sz="4400">
              <a:solidFill>
                <a:schemeClr val="dk1"/>
              </a:solidFill>
            </a:endParaRPr>
          </a:p>
          <a:p>
            <a:pPr indent="0" lvl="0" marL="457200" rtl="0" algn="l">
              <a:lnSpc>
                <a:spcPct val="115000"/>
              </a:lnSpc>
              <a:spcBef>
                <a:spcPts val="1200"/>
              </a:spcBef>
              <a:spcAft>
                <a:spcPts val="0"/>
              </a:spcAft>
              <a:buNone/>
            </a:pPr>
            <a:r>
              <a:rPr lang="en-US" sz="4400">
                <a:solidFill>
                  <a:schemeClr val="dk1"/>
                </a:solidFill>
              </a:rPr>
              <a:t>-Signature that stood out “A user account was locked out” and “An attempt was made to reset an accounts password”.</a:t>
            </a:r>
            <a:endParaRPr sz="4400">
              <a:solidFill>
                <a:schemeClr val="dk1"/>
              </a:solidFill>
            </a:endParaRPr>
          </a:p>
          <a:p>
            <a:pPr indent="0" lvl="0" marL="0" rtl="0" algn="l">
              <a:lnSpc>
                <a:spcPct val="115000"/>
              </a:lnSpc>
              <a:spcBef>
                <a:spcPts val="1200"/>
              </a:spcBef>
              <a:spcAft>
                <a:spcPts val="0"/>
              </a:spcAft>
              <a:buNone/>
            </a:pPr>
            <a:r>
              <a:rPr lang="en-US" sz="4400">
                <a:solidFill>
                  <a:schemeClr val="dk1"/>
                </a:solidFill>
              </a:rPr>
              <a:t>Start &amp; Stop time for each signature“A user account…” - 1:40am to 2:40am</a:t>
            </a:r>
            <a:endParaRPr sz="4400">
              <a:solidFill>
                <a:schemeClr val="dk1"/>
              </a:solidFill>
            </a:endParaRPr>
          </a:p>
          <a:p>
            <a:pPr indent="0" lvl="0" marL="457200" rtl="0" algn="l">
              <a:lnSpc>
                <a:spcPct val="115000"/>
              </a:lnSpc>
              <a:spcBef>
                <a:spcPts val="1200"/>
              </a:spcBef>
              <a:spcAft>
                <a:spcPts val="0"/>
              </a:spcAft>
              <a:buNone/>
            </a:pPr>
            <a:r>
              <a:rPr lang="en-US" sz="4400">
                <a:solidFill>
                  <a:schemeClr val="dk1"/>
                </a:solidFill>
              </a:rPr>
              <a:t>“An attempt…” - 9:10am to 11am</a:t>
            </a:r>
            <a:endParaRPr sz="4400">
              <a:solidFill>
                <a:schemeClr val="dk1"/>
              </a:solidFill>
            </a:endParaRPr>
          </a:p>
          <a:p>
            <a:pPr indent="0" lvl="0" marL="0" rtl="0" algn="l">
              <a:lnSpc>
                <a:spcPct val="115000"/>
              </a:lnSpc>
              <a:spcBef>
                <a:spcPts val="1200"/>
              </a:spcBef>
              <a:spcAft>
                <a:spcPts val="0"/>
              </a:spcAft>
              <a:buNone/>
            </a:pPr>
            <a:r>
              <a:rPr lang="en-US" sz="4400">
                <a:solidFill>
                  <a:schemeClr val="dk1"/>
                </a:solidFill>
              </a:rPr>
              <a:t>Peak count of different signatures</a:t>
            </a:r>
            <a:endParaRPr sz="4400">
              <a:solidFill>
                <a:schemeClr val="dk1"/>
              </a:solidFill>
            </a:endParaRPr>
          </a:p>
          <a:p>
            <a:pPr indent="0" lvl="0" marL="0" rtl="0" algn="l">
              <a:lnSpc>
                <a:spcPct val="115000"/>
              </a:lnSpc>
              <a:spcBef>
                <a:spcPts val="0"/>
              </a:spcBef>
              <a:spcAft>
                <a:spcPts val="0"/>
              </a:spcAft>
              <a:buNone/>
            </a:pPr>
            <a:r>
              <a:rPr lang="en-US" sz="4400">
                <a:solidFill>
                  <a:schemeClr val="dk1"/>
                </a:solidFill>
              </a:rPr>
              <a:t>   “A user account…” - 785</a:t>
            </a:r>
            <a:endParaRPr sz="4400">
              <a:solidFill>
                <a:schemeClr val="dk1"/>
              </a:solidFill>
            </a:endParaRPr>
          </a:p>
          <a:p>
            <a:pPr indent="0" lvl="0" marL="0" rtl="0" algn="l">
              <a:lnSpc>
                <a:spcPct val="115000"/>
              </a:lnSpc>
              <a:spcBef>
                <a:spcPts val="0"/>
              </a:spcBef>
              <a:spcAft>
                <a:spcPts val="0"/>
              </a:spcAft>
              <a:buNone/>
            </a:pPr>
            <a:r>
              <a:rPr lang="en-US" sz="4400">
                <a:solidFill>
                  <a:schemeClr val="dk1"/>
                </a:solidFill>
              </a:rPr>
              <a:t>   “An attempt…” - 397</a:t>
            </a:r>
            <a:endParaRPr sz="4400">
              <a:solidFill>
                <a:schemeClr val="dk1"/>
              </a:solidFill>
            </a:endParaRPr>
          </a:p>
          <a:p>
            <a:pPr indent="0" lvl="0" marL="0" rtl="0" algn="l">
              <a:lnSpc>
                <a:spcPct val="115000"/>
              </a:lnSpc>
              <a:spcBef>
                <a:spcPts val="0"/>
              </a:spcBef>
              <a:spcAft>
                <a:spcPts val="0"/>
              </a:spcAft>
              <a:buNone/>
            </a:pPr>
            <a:r>
              <a:rPr lang="en-US" sz="4400">
                <a:solidFill>
                  <a:schemeClr val="dk1"/>
                </a:solidFill>
              </a:rPr>
              <a:t>Issue-Logs provided did not provide enough data for analysis.</a:t>
            </a:r>
            <a:endParaRPr sz="4400">
              <a:solidFill>
                <a:schemeClr val="dk1"/>
              </a:solidFill>
            </a:endParaRPr>
          </a:p>
          <a:p>
            <a:pPr indent="0" lvl="0" marL="457200" rtl="0" algn="l">
              <a:lnSpc>
                <a:spcPct val="115000"/>
              </a:lnSpc>
              <a:spcBef>
                <a:spcPts val="1200"/>
              </a:spcBef>
              <a:spcAft>
                <a:spcPts val="0"/>
              </a:spcAft>
              <a:buNone/>
            </a:pPr>
            <a:r>
              <a:t/>
            </a:r>
            <a:endParaRPr sz="4400">
              <a:solidFill>
                <a:schemeClr val="dk1"/>
              </a:solidFill>
            </a:endParaRPr>
          </a:p>
          <a:p>
            <a:pPr indent="0" lvl="0" marL="457200" rtl="0" algn="l">
              <a:lnSpc>
                <a:spcPct val="115000"/>
              </a:lnSpc>
              <a:spcBef>
                <a:spcPts val="1200"/>
              </a:spcBef>
              <a:spcAft>
                <a:spcPts val="0"/>
              </a:spcAft>
              <a:buNone/>
            </a:pPr>
            <a:r>
              <a:t/>
            </a:r>
            <a:endParaRPr sz="44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29" name="Google Shape;1629;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0" name="Google Shape;1630;p11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Summary of </a:t>
            </a:r>
            <a:r>
              <a:rPr lang="en-US" sz="4400">
                <a:solidFill>
                  <a:schemeClr val="dk1"/>
                </a:solidFill>
              </a:rPr>
              <a:t> findings from dashboards: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suspicious activity noted 2 users that stood out; User_A &amp; User</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Start &amp; Stop time: User_A 1:40 am - 2:40 am | User_K 9:</a:t>
            </a:r>
            <a:r>
              <a:rPr lang="en-US" sz="4400">
                <a:solidFill>
                  <a:schemeClr val="dk1"/>
                </a:solidFill>
              </a:rPr>
              <a:t>10 am</a:t>
            </a:r>
            <a:r>
              <a:rPr lang="en-US" sz="4400">
                <a:solidFill>
                  <a:schemeClr val="dk1"/>
                </a:solidFill>
              </a:rPr>
              <a:t> - 11:</a:t>
            </a:r>
            <a:r>
              <a:rPr lang="en-US" sz="4400">
                <a:solidFill>
                  <a:schemeClr val="dk1"/>
                </a:solidFill>
              </a:rPr>
              <a:t>00 am</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Peak Count of different users: User_A 785 | User_K 397</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There was suspicious activity with the signatures, specifically, “A user account was locked out” and “An attempt was made to reset an accounts password” as both had very high volumes of activity.</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The first lasted from 1:</a:t>
            </a:r>
            <a:r>
              <a:rPr lang="en-US" sz="4400">
                <a:solidFill>
                  <a:schemeClr val="dk1"/>
                </a:solidFill>
              </a:rPr>
              <a:t>40 am</a:t>
            </a:r>
            <a:r>
              <a:rPr lang="en-US" sz="4400">
                <a:solidFill>
                  <a:schemeClr val="dk1"/>
                </a:solidFill>
              </a:rPr>
              <a:t> to 2:40 am and the second was from 9:10 am to 11 am.</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 user account…” peaked at a count of 785 and “An attempt…” peaked at 397.</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36" name="Google Shape;1636;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7" name="Google Shape;1637;p11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There was a significant increase in POST, HTTP methods.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did not detect any suspicious activity in </a:t>
            </a:r>
            <a:r>
              <a:rPr lang="en-US" sz="4400">
                <a:solidFill>
                  <a:schemeClr val="dk1"/>
                </a:solidFill>
              </a:rPr>
              <a:t>referrer</a:t>
            </a:r>
            <a:r>
              <a:rPr lang="en-US" sz="4400">
                <a:solidFill>
                  <a:schemeClr val="dk1"/>
                </a:solidFill>
              </a:rPr>
              <a:t> domains.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It is possible our reports did not catch it. More analysis is needed.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HTTP Response Codes report showed that “404” jumped from 2% to 15%.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43" name="Google Shape;1643;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4" name="Google Shape;1644;p12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detected a suspicious volume of international activity between 8pm and 9pm.</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Our threshold was correct and our alert would have been triggered.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detected a suspicious volume of HTTP POST activity between 8pm and 9pm on March 25th. It peaked at 1,296.</a:t>
            </a:r>
            <a:endParaRPr sz="4400">
              <a:solidFill>
                <a:schemeClr val="dk1"/>
              </a:solidFill>
            </a:endParaRPr>
          </a:p>
          <a:p>
            <a:pPr indent="-508000" lvl="1" marL="1371600" rtl="0" algn="l">
              <a:lnSpc>
                <a:spcPct val="115000"/>
              </a:lnSpc>
              <a:spcBef>
                <a:spcPts val="1000"/>
              </a:spcBef>
              <a:spcAft>
                <a:spcPts val="1000"/>
              </a:spcAft>
              <a:buClr>
                <a:schemeClr val="dk1"/>
              </a:buClr>
              <a:buSzPts val="4400"/>
              <a:buChar char="○"/>
            </a:pPr>
            <a:r>
              <a:rPr lang="en-US" sz="4400">
                <a:solidFill>
                  <a:schemeClr val="dk1"/>
                </a:solidFill>
              </a:rPr>
              <a:t>Our threshold was correct and our alert would have triggered.</a:t>
            </a: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50" name="Google Shape;1650;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1" name="Google Shape;1651;p12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Time Chart of HTTP methods revealed </a:t>
            </a:r>
            <a:r>
              <a:rPr lang="en-US" sz="4400">
                <a:solidFill>
                  <a:schemeClr val="dk1"/>
                </a:solidFill>
              </a:rPr>
              <a:t>suspicious volumes of GET and POST methods.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The GET attack went from 5pm to 7pm and peaked with a count of 729.</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The POST attack went from 7pm to 9pm and peaked with a count of 1,296.</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Cluster Map revealed suspicious activity from a couple cities.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Kiev (439), Kharkiv (433), D.C. (714), and NYC(549) all had high volumes of activity.</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Our URI Data flagged “/VSI_Account_logon.php” as having suspiciously high volume.</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5" name="Google Shape;1345;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6" name="Google Shape;1346;p8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14350" lvl="0" marL="914400" rtl="0" algn="l">
              <a:lnSpc>
                <a:spcPct val="115000"/>
              </a:lnSpc>
              <a:spcBef>
                <a:spcPts val="0"/>
              </a:spcBef>
              <a:spcAft>
                <a:spcPts val="0"/>
              </a:spcAft>
              <a:buClr>
                <a:schemeClr val="dk1"/>
              </a:buClr>
              <a:buSzPts val="4500"/>
              <a:buChar char="●"/>
            </a:pPr>
            <a:r>
              <a:rPr lang="en-US" sz="4500">
                <a:solidFill>
                  <a:schemeClr val="dk1"/>
                </a:solidFill>
              </a:rPr>
              <a:t>Today, you will play the role of an SOC analyst at a small company called Virtual Space Industries (VSI), which designs virtual-reality programs for businesses.</a:t>
            </a:r>
            <a:endParaRPr sz="4500">
              <a:solidFill>
                <a:schemeClr val="dk1"/>
              </a:solidFill>
            </a:endParaRPr>
          </a:p>
          <a:p>
            <a:pPr indent="-514350" lvl="0" marL="914400" rtl="0" algn="l">
              <a:lnSpc>
                <a:spcPct val="115000"/>
              </a:lnSpc>
              <a:spcBef>
                <a:spcPts val="1000"/>
              </a:spcBef>
              <a:spcAft>
                <a:spcPts val="0"/>
              </a:spcAft>
              <a:buClr>
                <a:schemeClr val="dk1"/>
              </a:buClr>
              <a:buSzPts val="4500"/>
              <a:buChar char="●"/>
            </a:pPr>
            <a:r>
              <a:rPr lang="en-US" sz="4500">
                <a:solidFill>
                  <a:schemeClr val="dk1"/>
                </a:solidFill>
              </a:rPr>
              <a:t>VSI has heard rumors that a competitor, JobeCorp, may launch cyberattacks to disrupt VSI's business.</a:t>
            </a:r>
            <a:endParaRPr sz="4500">
              <a:solidFill>
                <a:schemeClr val="dk1"/>
              </a:solidFill>
            </a:endParaRPr>
          </a:p>
          <a:p>
            <a:pPr indent="-514350" lvl="0" marL="914400" rtl="0" algn="l">
              <a:lnSpc>
                <a:spcPct val="115000"/>
              </a:lnSpc>
              <a:spcBef>
                <a:spcPts val="1000"/>
              </a:spcBef>
              <a:spcAft>
                <a:spcPts val="0"/>
              </a:spcAft>
              <a:buClr>
                <a:schemeClr val="dk1"/>
              </a:buClr>
              <a:buSzPts val="4500"/>
              <a:buChar char="●"/>
            </a:pPr>
            <a:r>
              <a:rPr lang="en-US" sz="4500">
                <a:solidFill>
                  <a:schemeClr val="dk1"/>
                </a:solidFill>
              </a:rPr>
              <a:t>As an SOC analyst, you are tasked with using Splunk to monitor against potential attacks on your systems and applications.</a:t>
            </a:r>
            <a:endParaRPr sz="4500">
              <a:solidFill>
                <a:schemeClr val="dk1"/>
              </a:solidFill>
            </a:endParaRPr>
          </a:p>
          <a:p>
            <a:pPr indent="-514350" lvl="0" marL="914400" rtl="0" algn="l">
              <a:lnSpc>
                <a:spcPct val="115000"/>
              </a:lnSpc>
              <a:spcBef>
                <a:spcPts val="1000"/>
              </a:spcBef>
              <a:spcAft>
                <a:spcPts val="0"/>
              </a:spcAft>
              <a:buClr>
                <a:schemeClr val="dk1"/>
              </a:buClr>
              <a:buSzPts val="4500"/>
              <a:buChar char="●"/>
            </a:pPr>
            <a:r>
              <a:rPr lang="en-US" sz="4500">
                <a:solidFill>
                  <a:schemeClr val="dk1"/>
                </a:solidFill>
              </a:rPr>
              <a:t>The VSI products that you have been tasked with monitoring include:</a:t>
            </a:r>
            <a:endParaRPr sz="4500">
              <a:solidFill>
                <a:schemeClr val="dk1"/>
              </a:solidFill>
            </a:endParaRPr>
          </a:p>
          <a:p>
            <a:pPr indent="-450850" lvl="1" marL="1371600" rtl="0" algn="l">
              <a:lnSpc>
                <a:spcPct val="115000"/>
              </a:lnSpc>
              <a:spcBef>
                <a:spcPts val="1000"/>
              </a:spcBef>
              <a:spcAft>
                <a:spcPts val="0"/>
              </a:spcAft>
              <a:buClr>
                <a:schemeClr val="dk1"/>
              </a:buClr>
              <a:buSzPts val="3500"/>
              <a:buChar char="○"/>
            </a:pPr>
            <a:r>
              <a:rPr lang="en-US" sz="3500">
                <a:solidFill>
                  <a:schemeClr val="dk1"/>
                </a:solidFill>
              </a:rPr>
              <a:t>An administrative webpage: https://vsi-corporation.azurewebsites.net/</a:t>
            </a:r>
            <a:endParaRPr sz="3500">
              <a:solidFill>
                <a:schemeClr val="dk1"/>
              </a:solidFill>
            </a:endParaRPr>
          </a:p>
          <a:p>
            <a:pPr indent="-450850" lvl="1" marL="1371600" rtl="0" algn="l">
              <a:lnSpc>
                <a:spcPct val="115000"/>
              </a:lnSpc>
              <a:spcBef>
                <a:spcPts val="1000"/>
              </a:spcBef>
              <a:spcAft>
                <a:spcPts val="0"/>
              </a:spcAft>
              <a:buClr>
                <a:schemeClr val="dk1"/>
              </a:buClr>
              <a:buSzPts val="3500"/>
              <a:buChar char="○"/>
            </a:pPr>
            <a:r>
              <a:rPr lang="en-US" sz="3500">
                <a:solidFill>
                  <a:schemeClr val="dk1"/>
                </a:solidFill>
              </a:rPr>
              <a:t>An Apache web server, which hosts this webpage</a:t>
            </a:r>
            <a:endParaRPr sz="3500">
              <a:solidFill>
                <a:schemeClr val="dk1"/>
              </a:solidFill>
            </a:endParaRPr>
          </a:p>
          <a:p>
            <a:pPr indent="-450850" lvl="1" marL="1371600" rtl="0" algn="l">
              <a:lnSpc>
                <a:spcPct val="115000"/>
              </a:lnSpc>
              <a:spcBef>
                <a:spcPts val="1000"/>
              </a:spcBef>
              <a:spcAft>
                <a:spcPts val="1000"/>
              </a:spcAft>
              <a:buClr>
                <a:schemeClr val="dk1"/>
              </a:buClr>
              <a:buSzPts val="3500"/>
              <a:buChar char="○"/>
            </a:pPr>
            <a:r>
              <a:rPr lang="en-US" sz="3500">
                <a:solidFill>
                  <a:schemeClr val="dk1"/>
                </a:solidFill>
              </a:rPr>
              <a:t>A Windows operating system, which runs many of VSI's back-end operations</a:t>
            </a:r>
            <a:endParaRPr sz="35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id="1656" name="Google Shape;1656;p1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57" name="Google Shape;1657;p1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58" name="Google Shape;1658;p12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59" name="Google Shape;1659;p12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65" name="Google Shape;1665;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6" name="Google Shape;1666;p12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O</a:t>
            </a:r>
            <a:r>
              <a:rPr lang="en-US" sz="4400">
                <a:solidFill>
                  <a:schemeClr val="dk1"/>
                </a:solidFill>
              </a:rPr>
              <a:t>verall findings from the attack:</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Our overall finding found that on March 25th VSI had </a:t>
            </a:r>
            <a:r>
              <a:rPr lang="en-US" sz="4400">
                <a:solidFill>
                  <a:schemeClr val="dk1"/>
                </a:solidFill>
              </a:rPr>
              <a:t>multiple</a:t>
            </a:r>
            <a:r>
              <a:rPr lang="en-US" sz="4400">
                <a:solidFill>
                  <a:schemeClr val="dk1"/>
                </a:solidFill>
              </a:rPr>
              <a:t> attacks on there Windows and Apache servers. These attacks mainly </a:t>
            </a:r>
            <a:r>
              <a:rPr lang="en-US" sz="4400">
                <a:solidFill>
                  <a:schemeClr val="dk1"/>
                </a:solidFill>
              </a:rPr>
              <a:t>consisted</a:t>
            </a:r>
            <a:r>
              <a:rPr lang="en-US" sz="4400">
                <a:solidFill>
                  <a:schemeClr val="dk1"/>
                </a:solidFill>
              </a:rPr>
              <a:t> of Bruteforce Password </a:t>
            </a:r>
            <a:r>
              <a:rPr lang="en-US" sz="4400">
                <a:solidFill>
                  <a:schemeClr val="dk1"/>
                </a:solidFill>
              </a:rPr>
              <a:t>spamming, from different regions and countries across the glob.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Two-factor authentication, the first line of defense against Brute force attacks.</a:t>
            </a:r>
            <a:endParaRPr sz="4400">
              <a:solidFill>
                <a:schemeClr val="dk1"/>
              </a:solidFill>
            </a:endParaRPr>
          </a:p>
          <a:p>
            <a:pPr indent="-508000" lvl="1" marL="1371600" rtl="0" algn="l">
              <a:lnSpc>
                <a:spcPct val="115000"/>
              </a:lnSpc>
              <a:spcBef>
                <a:spcPts val="0"/>
              </a:spcBef>
              <a:spcAft>
                <a:spcPts val="0"/>
              </a:spcAft>
              <a:buClr>
                <a:schemeClr val="dk1"/>
              </a:buClr>
              <a:buSzPts val="4400"/>
              <a:buChar char="○"/>
            </a:pPr>
            <a:r>
              <a:rPr lang="en-US" sz="4400">
                <a:solidFill>
                  <a:schemeClr val="dk1"/>
                </a:solidFill>
              </a:rPr>
              <a:t>Lock users out after a certain number of login attempts to prevent future attacks.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2" name="Google Shape;1352;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3" name="Google Shape;1353;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[“Add-On”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4" name="Google Shape;1354;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60" name="Google Shape;1360;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1" name="Google Shape;1361;p88"/>
          <p:cNvSpPr txBox="1"/>
          <p:nvPr/>
        </p:nvSpPr>
        <p:spPr>
          <a:xfrm>
            <a:off x="1867350" y="2333050"/>
            <a:ext cx="21200400" cy="101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Summary</a:t>
            </a:r>
            <a:endParaRPr b="1" sz="4200"/>
          </a:p>
          <a:p>
            <a:pPr indent="-476250" lvl="0" marL="457200" rtl="0" algn="l">
              <a:spcBef>
                <a:spcPts val="1000"/>
              </a:spcBef>
              <a:spcAft>
                <a:spcPts val="0"/>
              </a:spcAft>
              <a:buSzPts val="3900"/>
              <a:buChar char="●"/>
            </a:pPr>
            <a:r>
              <a:rPr lang="en-US" sz="3900"/>
              <a:t>Monitor websites to detect downtime and performance problems. This app uses a modular input that can be setup easily (in 5 minutes or less).</a:t>
            </a:r>
            <a:endParaRPr sz="3900"/>
          </a:p>
          <a:p>
            <a:pPr indent="0" lvl="0" marL="0" rtl="0" algn="l">
              <a:spcBef>
                <a:spcPts val="0"/>
              </a:spcBef>
              <a:spcAft>
                <a:spcPts val="0"/>
              </a:spcAft>
              <a:buNone/>
            </a:pPr>
            <a:r>
              <a:rPr lang="en-US" sz="3900"/>
              <a:t> </a:t>
            </a:r>
            <a:endParaRPr sz="3900"/>
          </a:p>
          <a:p>
            <a:pPr indent="0" lvl="0" marL="0" rtl="0" algn="l">
              <a:spcBef>
                <a:spcPts val="0"/>
              </a:spcBef>
              <a:spcAft>
                <a:spcPts val="0"/>
              </a:spcAft>
              <a:buNone/>
            </a:pPr>
            <a:r>
              <a:rPr b="1" lang="en-US" sz="4200"/>
              <a:t>Features</a:t>
            </a:r>
            <a:endParaRPr b="1" sz="4200"/>
          </a:p>
          <a:p>
            <a:pPr indent="-476250" lvl="0" marL="457200" rtl="0" algn="l">
              <a:spcBef>
                <a:spcPts val="1000"/>
              </a:spcBef>
              <a:spcAft>
                <a:spcPts val="0"/>
              </a:spcAft>
              <a:buSzPts val="3900"/>
              <a:buChar char="●"/>
            </a:pPr>
            <a:r>
              <a:rPr lang="en-US" sz="3900"/>
              <a:t>Uptime Calculation: the Status History dashboard provides information about past failures and calculates the website's uptime percentage</a:t>
            </a:r>
            <a:endParaRPr sz="3900"/>
          </a:p>
          <a:p>
            <a:pPr indent="0" lvl="0" marL="0" rtl="0" algn="l">
              <a:spcBef>
                <a:spcPts val="0"/>
              </a:spcBef>
              <a:spcAft>
                <a:spcPts val="0"/>
              </a:spcAft>
              <a:buNone/>
            </a:pPr>
            <a:r>
              <a:t/>
            </a:r>
            <a:endParaRPr sz="3900"/>
          </a:p>
          <a:p>
            <a:pPr indent="-476250" lvl="0" marL="457200" rtl="0" algn="l">
              <a:spcBef>
                <a:spcPts val="0"/>
              </a:spcBef>
              <a:spcAft>
                <a:spcPts val="0"/>
              </a:spcAft>
              <a:buSzPts val="3900"/>
              <a:buChar char="●"/>
            </a:pPr>
            <a:r>
              <a:rPr lang="en-US" sz="3900"/>
              <a:t>Status Monitoring Dashboard: provides the response time for your monitored websites and provides a historical analysis of the site's responsiveness</a:t>
            </a:r>
            <a:endParaRPr sz="3900"/>
          </a:p>
          <a:p>
            <a:pPr indent="0" lvl="0" marL="0" rtl="0" algn="l">
              <a:spcBef>
                <a:spcPts val="0"/>
              </a:spcBef>
              <a:spcAft>
                <a:spcPts val="0"/>
              </a:spcAft>
              <a:buNone/>
            </a:pPr>
            <a:r>
              <a:t/>
            </a:r>
            <a:endParaRPr sz="3900"/>
          </a:p>
          <a:p>
            <a:pPr indent="-476250" lvl="0" marL="457200" rtl="0" algn="l">
              <a:spcBef>
                <a:spcPts val="0"/>
              </a:spcBef>
              <a:spcAft>
                <a:spcPts val="0"/>
              </a:spcAft>
              <a:buSzPts val="3900"/>
              <a:buChar char="●"/>
            </a:pPr>
            <a:r>
              <a:rPr lang="en-US" sz="3900"/>
              <a:t>Email Outage Alerting: get an emailed alert when your website is down (responds too slowly or is returning an error)</a:t>
            </a:r>
            <a:endParaRPr sz="3900"/>
          </a:p>
          <a:p>
            <a:pPr indent="0" lvl="0" marL="0" rtl="0" algn="l">
              <a:spcBef>
                <a:spcPts val="0"/>
              </a:spcBef>
              <a:spcAft>
                <a:spcPts val="0"/>
              </a:spcAft>
              <a:buNone/>
            </a:pPr>
            <a:r>
              <a:t/>
            </a:r>
            <a:endParaRPr sz="3900"/>
          </a:p>
          <a:p>
            <a:pPr indent="-476250" lvl="0" marL="457200" rtl="0" algn="l">
              <a:spcBef>
                <a:spcPts val="0"/>
              </a:spcBef>
              <a:spcAft>
                <a:spcPts val="0"/>
              </a:spcAft>
              <a:buSzPts val="3900"/>
              <a:buChar char="●"/>
            </a:pPr>
            <a:r>
              <a:rPr lang="en-US" sz="3900"/>
              <a:t>Change History Dashboard: provides information regarding when the monitored pages changed</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a:t>
            </a:r>
            <a:r>
              <a:rPr lang="en-US">
                <a:solidFill>
                  <a:schemeClr val="dk1"/>
                </a:solidFill>
              </a:rPr>
              <a:t> Monitoring - Scenario and Benefits</a:t>
            </a:r>
            <a:endParaRPr/>
          </a:p>
        </p:txBody>
      </p:sp>
      <p:sp>
        <p:nvSpPr>
          <p:cNvPr id="1367" name="Google Shape;1367;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68" name="Google Shape;1368;p89"/>
          <p:cNvPicPr preferRelativeResize="0"/>
          <p:nvPr/>
        </p:nvPicPr>
        <p:blipFill>
          <a:blip r:embed="rId3">
            <a:alphaModFix/>
          </a:blip>
          <a:stretch>
            <a:fillRect/>
          </a:stretch>
        </p:blipFill>
        <p:spPr>
          <a:xfrm>
            <a:off x="3444250" y="1746625"/>
            <a:ext cx="15957649" cy="1147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74" name="Google Shape;1374;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5" name="Google Shape;1375;p90"/>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900"/>
          </a:p>
        </p:txBody>
      </p:sp>
      <p:pic>
        <p:nvPicPr>
          <p:cNvPr id="1376" name="Google Shape;1376;p90"/>
          <p:cNvPicPr preferRelativeResize="0"/>
          <p:nvPr/>
        </p:nvPicPr>
        <p:blipFill>
          <a:blip r:embed="rId3">
            <a:alphaModFix/>
          </a:blip>
          <a:stretch>
            <a:fillRect/>
          </a:stretch>
        </p:blipFill>
        <p:spPr>
          <a:xfrm>
            <a:off x="663175" y="2333050"/>
            <a:ext cx="23051150" cy="10385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5" name="Google Shape;1385;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508000" lvl="1" marL="914400" rtl="0" algn="l">
              <a:lnSpc>
                <a:spcPct val="115000"/>
              </a:lnSpc>
              <a:spcBef>
                <a:spcPts val="0"/>
              </a:spcBef>
              <a:spcAft>
                <a:spcPts val="800"/>
              </a:spcAft>
              <a:buClr>
                <a:srgbClr val="24292F"/>
              </a:buClr>
              <a:buSzPts val="4400"/>
              <a:buChar char="○"/>
            </a:pPr>
            <a:r>
              <a:rPr lang="en-US" sz="4400">
                <a:solidFill>
                  <a:srgbClr val="24292F"/>
                </a:solidFill>
              </a:rPr>
              <a:t>This server contains intellectual property of VSI's next-generation virtual-reality programs.</a:t>
            </a:r>
            <a:endParaRPr sz="6900"/>
          </a:p>
        </p:txBody>
      </p:sp>
      <p:sp>
        <p:nvSpPr>
          <p:cNvPr id="1386" name="Google Shape;1386;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7" name="Google Shape;1387;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508000" lvl="1" marL="914400" rtl="0" algn="l">
              <a:lnSpc>
                <a:spcPct val="115000"/>
              </a:lnSpc>
              <a:spcBef>
                <a:spcPts val="300"/>
              </a:spcBef>
              <a:spcAft>
                <a:spcPts val="0"/>
              </a:spcAft>
              <a:buClr>
                <a:srgbClr val="24292F"/>
              </a:buClr>
              <a:buSzPts val="4400"/>
              <a:buChar char="○"/>
            </a:pPr>
            <a:r>
              <a:rPr lang="en-US" sz="4400">
                <a:solidFill>
                  <a:srgbClr val="24292F"/>
                </a:solidFill>
              </a:rPr>
              <a:t>Logs for VSI's main public-facing website, vsi-company.com.</a:t>
            </a:r>
            <a:endParaRPr sz="4400"/>
          </a:p>
        </p:txBody>
      </p:sp>
      <p:sp>
        <p:nvSpPr>
          <p:cNvPr id="1388" name="Google Shape;1388;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9" name="Google Shape;1389;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0" name="Google Shape;1390;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